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80" r:id="rId2"/>
    <p:sldId id="289" r:id="rId3"/>
    <p:sldId id="281" r:id="rId4"/>
    <p:sldId id="284" r:id="rId5"/>
    <p:sldId id="257" r:id="rId6"/>
    <p:sldId id="291" r:id="rId7"/>
    <p:sldId id="292" r:id="rId8"/>
    <p:sldId id="293" r:id="rId9"/>
    <p:sldId id="259" r:id="rId10"/>
    <p:sldId id="261" r:id="rId11"/>
    <p:sldId id="29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604D3"/>
    <a:srgbClr val="F40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DA168-04B9-49F5-9644-C4E2DC1B6E15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221D2-6CCF-4D27-9263-8C88E2005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437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08DE575-AE59-45F9-B1A2-643D0A2BA7A8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AF1EBF9-EBAA-49DC-9FEC-A7BDC9C55A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              </a:t>
            </a:r>
            <a:r>
              <a:rPr lang="en-US" sz="6000" dirty="0" smtClean="0">
                <a:solidFill>
                  <a:srgbClr val="002060"/>
                </a:solidFill>
              </a:rPr>
              <a:t>The theme:</a:t>
            </a:r>
            <a:r>
              <a:rPr lang="en-US" sz="6000" dirty="0" smtClean="0">
                <a:solidFill>
                  <a:srgbClr val="FFFF00"/>
                </a:solidFill>
              </a:rPr>
              <a:t/>
            </a:r>
            <a:br>
              <a:rPr lang="en-US" sz="6000" dirty="0" smtClean="0">
                <a:solidFill>
                  <a:srgbClr val="FFFF00"/>
                </a:solidFill>
              </a:rPr>
            </a:br>
            <a:r>
              <a:rPr lang="en-US" sz="6000" dirty="0" smtClean="0">
                <a:solidFill>
                  <a:srgbClr val="FFFF00"/>
                </a:solidFill>
              </a:rPr>
              <a:t>          “It’s  a  secret”</a:t>
            </a:r>
            <a:r>
              <a:rPr lang="ru-RU" sz="6000" dirty="0" smtClean="0">
                <a:solidFill>
                  <a:srgbClr val="FFFF00"/>
                </a:solidFill>
              </a:rPr>
              <a:t/>
            </a:r>
            <a:br>
              <a:rPr lang="ru-RU" sz="6000" dirty="0" smtClean="0">
                <a:solidFill>
                  <a:srgbClr val="FFFF00"/>
                </a:solidFill>
              </a:rPr>
            </a:br>
            <a:endParaRPr lang="ru-RU" sz="6000" dirty="0">
              <a:solidFill>
                <a:srgbClr val="FFFF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15636" y="4100945"/>
            <a:ext cx="8208818" cy="151014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        </a:t>
            </a:r>
            <a:endParaRPr lang="en-US" sz="3600" b="1" u="sng" dirty="0" smtClean="0"/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01782" y="0"/>
            <a:ext cx="8742218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endParaRPr lang="en-US" sz="4400" b="1" i="1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b="1" i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M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ay the road rise to meet you,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M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ay the wind be always at your back,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M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ay the sun shine warm upon your face,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M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ay the rain fall  short upon your fields,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A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nd, until  we meet again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Giddyup Std" pitchFamily="66" charset="0"/>
                <a:cs typeface="Times New Roman" pitchFamily="18" charset="0"/>
              </a:rPr>
              <a:t>M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ay God hold you in the palm of his hand.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42109"/>
            <a:ext cx="8229600" cy="5367251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С</a:t>
            </a:r>
            <a:r>
              <a:rPr lang="en-US" sz="3200" dirty="0"/>
              <a:t>an you keep secrets?</a:t>
            </a:r>
            <a:endParaRPr lang="ru-RU" sz="3200" dirty="0"/>
          </a:p>
          <a:p>
            <a:pPr lvl="0"/>
            <a:r>
              <a:rPr lang="en-US" sz="3200" dirty="0"/>
              <a:t>Would you like to speak a secret language?</a:t>
            </a:r>
            <a:endParaRPr lang="ru-RU" sz="3200" dirty="0"/>
          </a:p>
          <a:p>
            <a:pPr lvl="0"/>
            <a:r>
              <a:rPr lang="en-US" sz="3200" dirty="0"/>
              <a:t>Where do you prefer to get information from?</a:t>
            </a:r>
            <a:endParaRPr lang="ru-RU" sz="3200" dirty="0"/>
          </a:p>
          <a:p>
            <a:pPr lvl="0"/>
            <a:r>
              <a:rPr lang="en-US" sz="3200" dirty="0"/>
              <a:t>Are you a reliable person?</a:t>
            </a:r>
            <a:endParaRPr lang="ru-RU" sz="3200" dirty="0"/>
          </a:p>
          <a:p>
            <a:pPr lvl="0"/>
            <a:r>
              <a:rPr lang="en-US" sz="3200" dirty="0"/>
              <a:t>When did you get your first mobile phone?</a:t>
            </a:r>
            <a:endParaRPr lang="ru-RU" sz="3200" dirty="0"/>
          </a:p>
          <a:p>
            <a:pPr lvl="0"/>
            <a:r>
              <a:rPr lang="en-US" sz="3200" dirty="0"/>
              <a:t>Do you surf the Internet?</a:t>
            </a:r>
            <a:endParaRPr lang="ru-RU" sz="3200" dirty="0"/>
          </a:p>
          <a:p>
            <a:pPr marL="514350" indent="-514350">
              <a:buAutoNum type="arabicPeriod"/>
            </a:pP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7927" y="260783"/>
            <a:ext cx="8104909" cy="598199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F604D3"/>
                </a:solidFill>
              </a:rPr>
              <a:t>                </a:t>
            </a:r>
            <a:endParaRPr lang="ru-RU" sz="4400" b="1" dirty="0">
              <a:solidFill>
                <a:srgbClr val="F604D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6692" y="543697"/>
            <a:ext cx="73399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smtClean="0">
                <a:solidFill>
                  <a:srgbClr val="7030A0"/>
                </a:solidFill>
                <a:latin typeface="AR JULIAN" pitchFamily="2" charset="0"/>
                <a:ea typeface="Arial Unicode MS" pitchFamily="34" charset="-128"/>
                <a:cs typeface="Arial Unicode MS" pitchFamily="34" charset="-128"/>
              </a:rPr>
              <a:t>SECRET- it’s the information being kept in mystery.</a:t>
            </a:r>
            <a:endParaRPr lang="ru-RU" sz="4800" b="1" u="sng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Содержимое 8" descr="fotografii_krasivykh_devushek_40_foto_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79817" y="2674938"/>
            <a:ext cx="3172691" cy="345122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95055"/>
            <a:ext cx="7408333" cy="41311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ibi" pitchFamily="2" charset="0"/>
              </a:rPr>
              <a:t>	</a:t>
            </a:r>
            <a:r>
              <a:rPr lang="en-US" sz="4800" b="1" dirty="0"/>
              <a:t>complete the multiple choice </a:t>
            </a:r>
            <a:r>
              <a:rPr lang="en-US" sz="4800" b="1" dirty="0" smtClean="0"/>
              <a:t>task</a:t>
            </a:r>
            <a:endParaRPr lang="ru-RU" sz="4800" b="1" dirty="0" smtClean="0"/>
          </a:p>
          <a:p>
            <a:pPr marL="0" indent="0" algn="ctr">
              <a:buNone/>
            </a:pPr>
            <a:r>
              <a:rPr lang="en-US" sz="4800" b="1" dirty="0" smtClean="0"/>
              <a:t> </a:t>
            </a:r>
            <a:r>
              <a:rPr lang="ru-RU" sz="4800" b="1" dirty="0"/>
              <a:t>Answer Key</a:t>
            </a:r>
          </a:p>
          <a:p>
            <a:pPr algn="ctr"/>
            <a:r>
              <a:rPr lang="ru-RU" sz="4800" b="1" dirty="0"/>
              <a:t>1 B </a:t>
            </a:r>
            <a:r>
              <a:rPr lang="ru-RU" sz="4800" b="1" dirty="0" smtClean="0"/>
              <a:t>   3 </a:t>
            </a:r>
            <a:r>
              <a:rPr lang="ru-RU" sz="4800" b="1" dirty="0"/>
              <a:t>D </a:t>
            </a:r>
            <a:r>
              <a:rPr lang="ru-RU" sz="4800" b="1" dirty="0" smtClean="0"/>
              <a:t>   5 C     </a:t>
            </a:r>
            <a:r>
              <a:rPr lang="ru-RU" sz="4800" b="1" dirty="0"/>
              <a:t>7 D</a:t>
            </a:r>
          </a:p>
          <a:p>
            <a:pPr algn="ctr"/>
            <a:r>
              <a:rPr lang="ru-RU" sz="4800" b="1" dirty="0"/>
              <a:t>2 </a:t>
            </a:r>
            <a:r>
              <a:rPr lang="ru-RU" sz="4800" b="1" dirty="0" smtClean="0"/>
              <a:t>D      </a:t>
            </a:r>
            <a:r>
              <a:rPr lang="ru-RU" sz="4800" b="1" dirty="0"/>
              <a:t>4 </a:t>
            </a:r>
            <a:r>
              <a:rPr lang="ru-RU" sz="4800" b="1" dirty="0" smtClean="0"/>
              <a:t>C     </a:t>
            </a:r>
            <a:r>
              <a:rPr lang="ru-RU" sz="4800" b="1" dirty="0"/>
              <a:t>6 B</a:t>
            </a:r>
          </a:p>
          <a:p>
            <a:pPr marL="0" indent="0" algn="ctr">
              <a:buNone/>
            </a:pPr>
            <a:endParaRPr lang="ru-RU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2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59527"/>
            <a:ext cx="7408333" cy="436663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wartime, 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fascinating</a:t>
            </a:r>
            <a:r>
              <a:rPr lang="en-US" sz="3200" b="1" dirty="0"/>
              <a:t>, 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create,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 </a:t>
            </a:r>
            <a:r>
              <a:rPr lang="en-US" sz="3200" b="1" dirty="0"/>
              <a:t>concealing, 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essentially</a:t>
            </a:r>
            <a:r>
              <a:rPr lang="en-US" sz="3200" b="1" dirty="0"/>
              <a:t>, 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unbreakable</a:t>
            </a:r>
            <a:r>
              <a:rPr lang="en-US" sz="3200" b="1" dirty="0"/>
              <a:t>, </a:t>
            </a:r>
            <a:endParaRPr lang="ru-RU" sz="3200" b="1" dirty="0" smtClean="0"/>
          </a:p>
          <a:p>
            <a:pPr algn="ctr"/>
            <a:r>
              <a:rPr lang="en-US" sz="3200" b="1" dirty="0" smtClean="0"/>
              <a:t>complicated</a:t>
            </a:r>
            <a:r>
              <a:rPr lang="en-US" sz="3200" b="1" dirty="0"/>
              <a:t>.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ANTONYMS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61027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59527"/>
            <a:ext cx="7408333" cy="43666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managed</a:t>
            </a:r>
            <a:r>
              <a:rPr lang="en-US" sz="3600" b="1" dirty="0" smtClean="0">
                <a:solidFill>
                  <a:srgbClr val="7030A0"/>
                </a:solidFill>
              </a:rPr>
              <a:t>,</a:t>
            </a:r>
            <a:endParaRPr lang="ru-RU" sz="36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7030A0"/>
                </a:solidFill>
              </a:rPr>
              <a:t>being contactable</a:t>
            </a:r>
            <a:r>
              <a:rPr lang="en-US" sz="3600" b="1" dirty="0" smtClean="0">
                <a:solidFill>
                  <a:srgbClr val="7030A0"/>
                </a:solidFill>
              </a:rPr>
              <a:t>,</a:t>
            </a:r>
            <a:endParaRPr lang="ru-RU" sz="36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7030A0"/>
                </a:solidFill>
              </a:rPr>
              <a:t>might be a little delayed</a:t>
            </a:r>
            <a:r>
              <a:rPr lang="en-US" sz="3600" b="1" dirty="0" smtClean="0">
                <a:solidFill>
                  <a:srgbClr val="7030A0"/>
                </a:solidFill>
              </a:rPr>
              <a:t>,</a:t>
            </a:r>
            <a:endParaRPr lang="ru-RU" sz="36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7030A0"/>
                </a:solidFill>
              </a:rPr>
              <a:t>inconvenient for everyone else</a:t>
            </a:r>
            <a:r>
              <a:rPr lang="en-US" sz="3600" b="1" dirty="0" smtClean="0">
                <a:solidFill>
                  <a:srgbClr val="7030A0"/>
                </a:solidFill>
              </a:rPr>
              <a:t>,</a:t>
            </a:r>
            <a:endParaRPr lang="ru-RU" sz="36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7030A0"/>
                </a:solidFill>
              </a:rPr>
              <a:t>to be disturbed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5272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84500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</a:rPr>
              <a:t>Answer </a:t>
            </a:r>
            <a:r>
              <a:rPr lang="ru-RU" sz="4800" b="1" dirty="0" smtClean="0">
                <a:solidFill>
                  <a:srgbClr val="002060"/>
                </a:solidFill>
              </a:rPr>
              <a:t>Key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1A </a:t>
            </a:r>
            <a:r>
              <a:rPr lang="ru-RU" sz="4800" b="1" dirty="0">
                <a:solidFill>
                  <a:srgbClr val="002060"/>
                </a:solidFill>
              </a:rPr>
              <a:t>B2 3C 4B 5C 6B 7A 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268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45876" y="988541"/>
            <a:ext cx="7730087" cy="42655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 </a:t>
            </a:r>
            <a:r>
              <a:rPr lang="en-US" sz="3600" dirty="0" smtClean="0"/>
              <a:t>There’s </a:t>
            </a:r>
            <a:r>
              <a:rPr lang="en-US" sz="3600" dirty="0"/>
              <a:t>a small chance that…</a:t>
            </a:r>
            <a:endParaRPr lang="ru-RU" sz="3600" dirty="0"/>
          </a:p>
          <a:p>
            <a:r>
              <a:rPr lang="en-US" sz="3600" dirty="0"/>
              <a:t>I’ve managed until now without…</a:t>
            </a:r>
            <a:endParaRPr lang="ru-RU" sz="3600" dirty="0"/>
          </a:p>
          <a:p>
            <a:r>
              <a:rPr lang="en-US" sz="3600" dirty="0"/>
              <a:t>Even my grandparents send me…</a:t>
            </a:r>
            <a:endParaRPr lang="ru-RU" sz="3600" dirty="0"/>
          </a:p>
          <a:p>
            <a:r>
              <a:rPr lang="en-US" sz="3600" dirty="0"/>
              <a:t>I can’t think of anything worse than…</a:t>
            </a:r>
            <a:endParaRPr lang="ru-RU" sz="3600" dirty="0"/>
          </a:p>
          <a:p>
            <a:r>
              <a:rPr lang="en-US" sz="3600" dirty="0"/>
              <a:t>But it would still be easier if…</a:t>
            </a:r>
            <a:endParaRPr lang="ru-RU" sz="3600" dirty="0"/>
          </a:p>
          <a:p>
            <a:r>
              <a:rPr lang="en-US" sz="3600" dirty="0"/>
              <a:t>Mobile phones are a part of…</a:t>
            </a:r>
            <a:endParaRPr lang="ru-RU" sz="3600" dirty="0"/>
          </a:p>
          <a:p>
            <a:endParaRPr lang="ru-RU" sz="3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2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078182"/>
            <a:ext cx="7408333" cy="4047981"/>
          </a:xfrm>
        </p:spPr>
        <p:txBody>
          <a:bodyPr/>
          <a:lstStyle/>
          <a:p>
            <a:pPr lvl="0"/>
            <a:r>
              <a:rPr lang="en-US" sz="3600" b="1" dirty="0" smtClean="0">
                <a:solidFill>
                  <a:srgbClr val="7030A0"/>
                </a:solidFill>
              </a:rPr>
              <a:t>What </a:t>
            </a:r>
            <a:r>
              <a:rPr lang="en-US" sz="3600" b="1" dirty="0">
                <a:solidFill>
                  <a:srgbClr val="7030A0"/>
                </a:solidFill>
              </a:rPr>
              <a:t>do you think of…?</a:t>
            </a:r>
            <a:endParaRPr lang="ru-RU" sz="3600" b="1" dirty="0">
              <a:solidFill>
                <a:srgbClr val="7030A0"/>
              </a:solidFill>
            </a:endParaRPr>
          </a:p>
          <a:p>
            <a:pPr lvl="0"/>
            <a:r>
              <a:rPr lang="en-US" sz="3600" b="1" dirty="0">
                <a:solidFill>
                  <a:srgbClr val="7030A0"/>
                </a:solidFill>
              </a:rPr>
              <a:t>I quite like it/ them.</a:t>
            </a:r>
            <a:endParaRPr lang="ru-RU" sz="3600" b="1" dirty="0">
              <a:solidFill>
                <a:srgbClr val="7030A0"/>
              </a:solidFill>
            </a:endParaRPr>
          </a:p>
          <a:p>
            <a:pPr lvl="0"/>
            <a:r>
              <a:rPr lang="en-US" sz="3600" b="1" dirty="0">
                <a:solidFill>
                  <a:srgbClr val="7030A0"/>
                </a:solidFill>
              </a:rPr>
              <a:t>I can`t make my mind up.</a:t>
            </a:r>
            <a:endParaRPr lang="ru-RU" sz="3600" b="1" dirty="0">
              <a:solidFill>
                <a:srgbClr val="7030A0"/>
              </a:solidFill>
            </a:endParaRPr>
          </a:p>
          <a:p>
            <a:pPr lvl="0"/>
            <a:r>
              <a:rPr lang="en-US" sz="3600" b="1" dirty="0">
                <a:solidFill>
                  <a:srgbClr val="7030A0"/>
                </a:solidFill>
              </a:rPr>
              <a:t>I`m not very keen on it/ them.</a:t>
            </a:r>
            <a:endParaRPr lang="ru-RU" sz="3600" b="1" dirty="0">
              <a:solidFill>
                <a:srgbClr val="7030A0"/>
              </a:solidFill>
            </a:endParaRPr>
          </a:p>
          <a:p>
            <a:pPr lvl="0"/>
            <a:r>
              <a:rPr lang="en-US" sz="3600" b="1" dirty="0">
                <a:solidFill>
                  <a:srgbClr val="7030A0"/>
                </a:solidFill>
              </a:rPr>
              <a:t>I guess you`re right.</a:t>
            </a:r>
            <a:endParaRPr lang="ru-RU" sz="36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Useful expressions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8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571612"/>
            <a:ext cx="847955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>
              <a:buNone/>
            </a:pP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Thanks a lot for your work. </a:t>
            </a:r>
          </a:p>
          <a:p>
            <a:pPr algn="ctr">
              <a:buNone/>
            </a:pP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You really take the cake today. 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66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869</TotalTime>
  <Words>260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              The theme:           “It’s  a  secret” </vt:lpstr>
      <vt:lpstr>Презентация PowerPoint</vt:lpstr>
      <vt:lpstr>                </vt:lpstr>
      <vt:lpstr>Презентация PowerPoint</vt:lpstr>
      <vt:lpstr>Презентация PowerPoint</vt:lpstr>
      <vt:lpstr>FIND THE ANTONYMS </vt:lpstr>
      <vt:lpstr>Презентация PowerPoint</vt:lpstr>
      <vt:lpstr>Презентация PowerPoint</vt:lpstr>
      <vt:lpstr>Презентация PowerPoint</vt:lpstr>
      <vt:lpstr>Useful expressions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Means of communication</dc:title>
  <dc:creator>Иван</dc:creator>
  <cp:lastModifiedBy>1</cp:lastModifiedBy>
  <cp:revision>74</cp:revision>
  <dcterms:created xsi:type="dcterms:W3CDTF">2011-10-31T14:50:17Z</dcterms:created>
  <dcterms:modified xsi:type="dcterms:W3CDTF">2017-01-27T16:54:24Z</dcterms:modified>
</cp:coreProperties>
</file>